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12" r:id="rId1"/>
  </p:sldMasterIdLst>
  <p:notesMasterIdLst>
    <p:notesMasterId r:id="rId11"/>
  </p:notesMasterIdLst>
  <p:sldIdLst>
    <p:sldId id="260" r:id="rId2"/>
    <p:sldId id="263" r:id="rId3"/>
    <p:sldId id="257" r:id="rId4"/>
    <p:sldId id="264" r:id="rId5"/>
    <p:sldId id="265" r:id="rId6"/>
    <p:sldId id="266" r:id="rId7"/>
    <p:sldId id="267" r:id="rId8"/>
    <p:sldId id="258" r:id="rId9"/>
    <p:sldId id="262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4" userDrawn="1">
          <p15:clr>
            <a:srgbClr val="A4A3A4"/>
          </p15:clr>
        </p15:guide>
        <p15:guide id="2" pos="288" userDrawn="1">
          <p15:clr>
            <a:srgbClr val="A4A3A4"/>
          </p15:clr>
        </p15:guide>
        <p15:guide id="3" pos="5472" userDrawn="1">
          <p15:clr>
            <a:srgbClr val="A4A3A4"/>
          </p15:clr>
        </p15:guide>
        <p15:guide id="4" orient="horz" pos="132" userDrawn="1">
          <p15:clr>
            <a:srgbClr val="A4A3A4"/>
          </p15:clr>
        </p15:guide>
        <p15:guide id="5" orient="horz" pos="756" userDrawn="1">
          <p15:clr>
            <a:srgbClr val="A4A3A4"/>
          </p15:clr>
        </p15:guide>
        <p15:guide id="6" orient="horz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/>
    <p:restoredTop sz="82857" autoAdjust="0"/>
  </p:normalViewPr>
  <p:slideViewPr>
    <p:cSldViewPr snapToGrid="0" snapToObjects="1">
      <p:cViewPr varScale="1">
        <p:scale>
          <a:sx n="67" d="100"/>
          <a:sy n="67" d="100"/>
        </p:scale>
        <p:origin x="1949" y="48"/>
      </p:cViewPr>
      <p:guideLst>
        <p:guide orient="horz" pos="684"/>
        <p:guide pos="288"/>
        <p:guide pos="5472"/>
        <p:guide orient="horz" pos="132"/>
        <p:guide orient="horz" pos="756"/>
        <p:guide orient="horz"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87819-B276-1D49-9775-5A815BF88084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E80D2-0501-AA43-B520-1330DC833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297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34F51-8B80-4877-0007-61770D805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A3AE44-8774-BD8F-08C3-33D330CC68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AD1279-E228-6EAA-A63E-E4099A4705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68CF88-0099-DCAE-F89E-9E4759786F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E80D2-0501-AA43-B520-1330DC8334F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23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E80D2-0501-AA43-B520-1330DC8334F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82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F1A9A-00BF-AE9C-A972-30D7FCC10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DB61EC-C268-2401-552C-13DBD482E3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5039CF-DAEC-E245-8225-45F776341A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574EA3-1C64-C4D9-CF3A-E0B6DDB582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E80D2-0501-AA43-B520-1330DC8334F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907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2BAAC-0B4B-439F-0B21-462B8B95C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62FDC-EFC8-0EEC-A575-2EAE33F47F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BA988E-A406-3E81-7CC0-2489E3C317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930AE9-E30D-284E-B83D-C6EFA9208A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E80D2-0501-AA43-B520-1330DC8334F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198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C8934-0382-82E0-7A7D-0A6EA83E9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8F93D9-CD02-C1EE-2DF6-33BA5E080B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2BBFB2-81BC-F311-7B00-DC59ED6DE8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4FC31F-8DE7-9782-9245-52516C24A5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E80D2-0501-AA43-B520-1330DC8334F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890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24CC8-6550-346B-CF51-998526212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DF8AAA-17BC-2F68-E901-8F894D22B2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9281DA-0AC6-1686-1F84-7C0A4DF4F4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CB9D7A-33BE-EA4B-373F-4BD628E3BF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E80D2-0501-AA43-B520-1330DC8334F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427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764212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909923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26334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20847" y="3241142"/>
            <a:ext cx="8278536" cy="418708"/>
          </a:xfrm>
        </p:spPr>
        <p:txBody>
          <a:bodyPr>
            <a:normAutofit/>
          </a:bodyPr>
          <a:lstStyle>
            <a:lvl1pPr marL="0" indent="0" algn="ctr">
              <a:buNone/>
              <a:defRPr sz="2100" b="1" baseline="0"/>
            </a:lvl1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20847" y="3657905"/>
            <a:ext cx="8278536" cy="355615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420847" y="4013518"/>
            <a:ext cx="8278536" cy="632321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en-US" dirty="0"/>
              <a:t>Organization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420847" y="1466335"/>
            <a:ext cx="8278536" cy="162051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300" b="1" i="0" baseline="0"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pic>
        <p:nvPicPr>
          <p:cNvPr id="4" name="Picture 3" descr="A black background with red text&#10;&#10;AI-generated content may be incorrect.">
            <a:extLst>
              <a:ext uri="{FF2B5EF4-FFF2-40B4-BE49-F238E27FC236}">
                <a16:creationId xmlns:a16="http://schemas.microsoft.com/office/drawing/2014/main" id="{CF4FB318-AAA8-A83C-5B05-A23B59C71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600" y="38219"/>
            <a:ext cx="6897029" cy="142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280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486566" y="339754"/>
            <a:ext cx="8278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spc="-113">
                <a:latin typeface="Arial Black" charset="0"/>
                <a:ea typeface="Arial Black" charset="0"/>
                <a:cs typeface="Arial Black" charset="0"/>
              </a:rPr>
              <a:t>Contact Info</a:t>
            </a:r>
            <a:endParaRPr lang="en-US" sz="3200" b="1" i="0" spc="-113" dirty="0"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86561" y="1474980"/>
            <a:ext cx="8278536" cy="418708"/>
          </a:xfrm>
        </p:spPr>
        <p:txBody>
          <a:bodyPr/>
          <a:lstStyle>
            <a:lvl1pPr marL="0" indent="0" algn="ctr">
              <a:buNone/>
              <a:defRPr sz="2100" b="1" baseline="0"/>
            </a:lvl1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86561" y="1893689"/>
            <a:ext cx="8278536" cy="355615"/>
          </a:xfrm>
        </p:spPr>
        <p:txBody>
          <a:bodyPr>
            <a:normAutofit/>
          </a:bodyPr>
          <a:lstStyle>
            <a:lvl1pPr marL="0" indent="0" algn="ctr">
              <a:buNone/>
              <a:defRPr sz="1800" i="1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486561" y="2249303"/>
            <a:ext cx="8278536" cy="371212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en-US" dirty="0"/>
              <a:t>Organization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3039963"/>
            <a:ext cx="8278536" cy="355615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95577"/>
            <a:ext cx="8278536" cy="371212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en-US" dirty="0"/>
              <a:t>Web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3766789"/>
            <a:ext cx="8278536" cy="371212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en-US" dirty="0"/>
              <a:t>Phone</a:t>
            </a:r>
          </a:p>
        </p:txBody>
      </p:sp>
    </p:spTree>
    <p:extLst>
      <p:ext uri="{BB962C8B-B14F-4D97-AF65-F5344CB8AC3E}">
        <p14:creationId xmlns:p14="http://schemas.microsoft.com/office/powerpoint/2010/main" val="3275034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cial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computer&#10;&#10;Description automatically generated">
            <a:extLst>
              <a:ext uri="{FF2B5EF4-FFF2-40B4-BE49-F238E27FC236}">
                <a16:creationId xmlns:a16="http://schemas.microsoft.com/office/drawing/2014/main" id="{2B915234-DA1B-4147-AA99-19808671B2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26A076-EBC7-7767-A4F7-CA087D2735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" y="2921155"/>
            <a:ext cx="9178431" cy="2074708"/>
          </a:xfrm>
          <a:prstGeom prst="rect">
            <a:avLst/>
          </a:prstGeom>
        </p:spPr>
      </p:pic>
      <p:pic>
        <p:nvPicPr>
          <p:cNvPr id="5" name="Picture 4" descr="A black background with red text&#10;&#10;AI-generated content may be incorrect.">
            <a:extLst>
              <a:ext uri="{FF2B5EF4-FFF2-40B4-BE49-F238E27FC236}">
                <a16:creationId xmlns:a16="http://schemas.microsoft.com/office/drawing/2014/main" id="{FD8F6BEA-ED21-F0DB-B128-6D1FC21B7F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16" y="741556"/>
            <a:ext cx="7772400" cy="160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3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r 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marL="0" indent="0">
              <a:buNone/>
              <a:defRPr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Image/Video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214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CDB00E8-FCFA-FAA5-15D3-A408B7D779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84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416373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713744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901886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171987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283625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710663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098047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025997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C6F952-AF3D-403F-9C88-4309BA8F1E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A2E74A-F9C3-0125-8283-B89AC1C12DC0}"/>
              </a:ext>
            </a:extLst>
          </p:cNvPr>
          <p:cNvSpPr/>
          <p:nvPr userDrawn="1"/>
        </p:nvSpPr>
        <p:spPr>
          <a:xfrm>
            <a:off x="0" y="4775890"/>
            <a:ext cx="9144000" cy="3676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9696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693" r:id="rId15"/>
    <p:sldLayoutId id="2147483694" r:id="rId16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3241142"/>
            <a:ext cx="8242183" cy="418708"/>
          </a:xfrm>
        </p:spPr>
        <p:txBody>
          <a:bodyPr/>
          <a:lstStyle/>
          <a:p>
            <a:r>
              <a:rPr lang="en-US" dirty="0"/>
              <a:t>Brian Clason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7199" y="3657905"/>
            <a:ext cx="8242183" cy="355615"/>
          </a:xfrm>
        </p:spPr>
        <p:txBody>
          <a:bodyPr>
            <a:normAutofit/>
          </a:bodyPr>
          <a:lstStyle/>
          <a:p>
            <a:r>
              <a:rPr lang="en-US" i="1" dirty="0">
                <a:latin typeface="Arial" charset="0"/>
                <a:ea typeface="Arial" charset="0"/>
                <a:cs typeface="Arial" charset="0"/>
              </a:rPr>
              <a:t>Associate Director, School Safety Readiness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57199" y="4013519"/>
            <a:ext cx="8242183" cy="577532"/>
          </a:xfrm>
        </p:spPr>
        <p:txBody>
          <a:bodyPr/>
          <a:lstStyle/>
          <a:p>
            <a:r>
              <a:rPr lang="en-US" dirty="0"/>
              <a:t>Texas School Safety Center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57199" y="1466335"/>
            <a:ext cx="8242183" cy="1620510"/>
          </a:xfrm>
        </p:spPr>
        <p:txBody>
          <a:bodyPr/>
          <a:lstStyle/>
          <a:p>
            <a:r>
              <a:rPr lang="en-US" spc="0" dirty="0">
                <a:latin typeface="Arial Black" charset="0"/>
                <a:ea typeface="Arial Black" charset="0"/>
                <a:cs typeface="Arial Black" charset="0"/>
              </a:rPr>
              <a:t>SB 57 Updates to District Emergency Operations Plans</a:t>
            </a:r>
          </a:p>
        </p:txBody>
      </p:sp>
    </p:spTree>
    <p:extLst>
      <p:ext uri="{BB962C8B-B14F-4D97-AF65-F5344CB8AC3E}">
        <p14:creationId xmlns:p14="http://schemas.microsoft.com/office/powerpoint/2010/main" val="1025020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8388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F2C6D1-8926-DF3F-6808-AD2775685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B8F27-362E-C777-6860-65BFA0B25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3779126" cy="834628"/>
          </a:xfrm>
        </p:spPr>
        <p:txBody>
          <a:bodyPr>
            <a:normAutofit/>
          </a:bodyPr>
          <a:lstStyle/>
          <a:p>
            <a:r>
              <a:rPr lang="en-US" spc="0" dirty="0"/>
              <a:t>What is a Multi-hazard Emergency Operations Plan?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5FE6DF-2F6A-45DF-C3A3-07FC6953B8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353824" cy="285869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100" dirty="0"/>
              <a:t>Comprehensive Framework:</a:t>
            </a:r>
          </a:p>
          <a:p>
            <a:pPr marL="171450" indent="-1714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Prevention</a:t>
            </a:r>
          </a:p>
          <a:p>
            <a:pPr marL="171450" indent="-1714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Preparedness</a:t>
            </a:r>
          </a:p>
          <a:p>
            <a:pPr marL="171450" indent="-1714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Mitigation</a:t>
            </a:r>
          </a:p>
          <a:p>
            <a:pPr marL="171450" indent="-1714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Response</a:t>
            </a:r>
          </a:p>
          <a:p>
            <a:pPr marL="171450" indent="-1714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Recovery</a:t>
            </a:r>
          </a:p>
          <a:p>
            <a:pPr marL="171450" indent="-1714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</a:rPr>
              <a:t>Reunification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z="160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411544-DC1F-71E8-2B89-549E3E7CE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D95C6-7F15-1D83-D97F-1190E1401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FE38A-67FF-8BA9-13BB-40FE34F71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074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49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123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pc="0" dirty="0"/>
              <a:t>What is a Multi-hazard Emergency Operations Plan?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spc="0" dirty="0"/>
              <a:t>Basic Plan:</a:t>
            </a:r>
            <a:endParaRPr lang="en-US" sz="1800" spc="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spc="0" dirty="0"/>
              <a:t>Establishes District Authority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Defines Roles and Responsibilities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Defines Command and Coordination Structures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Defines Communication Protocols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sz="1500" dirty="0">
                <a:solidFill>
                  <a:srgbClr val="00B0F0"/>
                </a:solidFill>
              </a:rPr>
              <a:t>Reviewed Annually by the TxSSC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pc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461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1833"/>
            <a:lum/>
          </a:blip>
          <a:srcRect/>
          <a:stretch>
            <a:fillRect t="-113000" b="-1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A75C27-7505-F8D2-0D43-491827EAA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248FD-F154-9A62-03C8-54DDC1E0B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5123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pc="0" dirty="0"/>
              <a:t>What is a Multi-hazard Emergency Operations Plan?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EF06F-2805-5908-71E0-9DD930DAA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88066"/>
            <a:ext cx="7886700" cy="326350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/>
              <a:t>Hazard Analysis</a:t>
            </a:r>
            <a:r>
              <a:rPr lang="en-US" sz="2400" spc="0" dirty="0"/>
              <a:t>: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spc="0" dirty="0"/>
              <a:t>Identify Potential Risks to Life and Property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800" spc="0" dirty="0"/>
              <a:t>Informs Annex Planning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11D3C-1142-C475-8CEA-31C064924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2E0D04-54CD-39C7-801E-95CF4FCBB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31D21-EBB6-AB53-5C1F-458114517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028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408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900535-9A40-C755-A042-C66CD6C7B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BC355-439E-42AB-9BD5-840AE80AA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21" y="273844"/>
            <a:ext cx="8151627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en-US" spc="0" dirty="0"/>
              <a:t>What is a Multi-hazard Emergency Operations Plan?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9C4B8-DC38-3E30-7E77-4EDED0AEDB0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Hazard Annexes</a:t>
            </a:r>
          </a:p>
          <a:p>
            <a:pPr lvl="1"/>
            <a:r>
              <a:rPr lang="en-US" sz="2100" dirty="0"/>
              <a:t>Severe Weather</a:t>
            </a:r>
          </a:p>
          <a:p>
            <a:pPr lvl="1"/>
            <a:r>
              <a:rPr lang="en-US" sz="2100" dirty="0"/>
              <a:t>Active Threat</a:t>
            </a:r>
          </a:p>
          <a:p>
            <a:pPr lvl="1"/>
            <a:r>
              <a:rPr lang="en-US" sz="2100" dirty="0"/>
              <a:t>Hazardous Materials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US" sz="2400" spc="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24A4197-3313-E11D-8E1B-7B608B91F5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14850" y="1369218"/>
            <a:ext cx="4000500" cy="3263504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Functional Annexes</a:t>
            </a:r>
          </a:p>
          <a:p>
            <a:pPr lvl="1"/>
            <a:r>
              <a:rPr lang="en-US" sz="2100" dirty="0"/>
              <a:t>Emergency Communications</a:t>
            </a:r>
          </a:p>
          <a:p>
            <a:pPr lvl="1"/>
            <a:r>
              <a:rPr lang="en-US" sz="2100" dirty="0"/>
              <a:t>Reunification</a:t>
            </a:r>
          </a:p>
          <a:p>
            <a:pPr lvl="1"/>
            <a:r>
              <a:rPr lang="en-US" sz="2100" dirty="0"/>
              <a:t>Psychological Resilience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2170C8-43EC-8553-75C1-88AEA540B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5E5AA-F734-BCFC-BFB8-8F7EB53D3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BC7F53-EE1C-1867-A4DA-8E5059EEE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5992A7-1BE9-919A-7275-F82514DFB41D}"/>
              </a:ext>
            </a:extLst>
          </p:cNvPr>
          <p:cNvSpPr txBox="1"/>
          <p:nvPr/>
        </p:nvSpPr>
        <p:spPr>
          <a:xfrm>
            <a:off x="964019" y="3253563"/>
            <a:ext cx="7286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B0F0"/>
                </a:solidFill>
              </a:rPr>
              <a:t>Each Year a Different Annex is Reviewed by the TxSSC</a:t>
            </a:r>
          </a:p>
        </p:txBody>
      </p:sp>
    </p:spTree>
    <p:extLst>
      <p:ext uri="{BB962C8B-B14F-4D97-AF65-F5344CB8AC3E}">
        <p14:creationId xmlns:p14="http://schemas.microsoft.com/office/powerpoint/2010/main" val="364636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1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4D2BC3-FD5C-C694-7734-D06CC0E46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59621-93BD-B47F-AC6A-7DD2B007C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2393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en-US" spc="0" dirty="0"/>
              <a:t>SB 57 in th</a:t>
            </a:r>
            <a:r>
              <a:rPr lang="en-US" dirty="0"/>
              <a:t>e Basic Plan</a:t>
            </a:r>
            <a:r>
              <a:rPr lang="en-US" spc="0" dirty="0"/>
              <a:t> </a:t>
            </a:r>
            <a:r>
              <a:rPr lang="en-US" sz="1600" spc="0" dirty="0">
                <a:solidFill>
                  <a:srgbClr val="00B0F0"/>
                </a:solidFill>
              </a:rPr>
              <a:t>(DRAFT)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CE96A-C8AB-1028-8556-EC169BCE6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7A39-D6FB-7ED5-5C47-ED1B5A1CB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456F2-F48D-C067-536E-0EB0C54CF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28176-69A7-E624-738C-6A4AC3D0A50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2814083"/>
            <a:ext cx="3856074" cy="18182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endParaRPr lang="en-US" sz="1600" spc="0"/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z="1300"/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pc="0" dirty="0"/>
          </a:p>
        </p:txBody>
      </p:sp>
      <p:pic>
        <p:nvPicPr>
          <p:cNvPr id="14" name="Picture 13" descr="A white text with yellow text&#10;&#10;AI-generated content may be incorrect.">
            <a:extLst>
              <a:ext uri="{FF2B5EF4-FFF2-40B4-BE49-F238E27FC236}">
                <a16:creationId xmlns:a16="http://schemas.microsoft.com/office/drawing/2014/main" id="{8EB1CEB3-6118-24AC-AB56-C742041DDE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1649" y="914335"/>
            <a:ext cx="6500702" cy="342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923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15441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8DA101-1CDB-8D67-85FF-629897B46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1B6F7-ABEB-19A9-2B67-C3DEF62C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2393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en-US" spc="0" dirty="0"/>
              <a:t>TxSSC Guidance </a:t>
            </a:r>
            <a:r>
              <a:rPr lang="en-US" sz="1600" spc="0" dirty="0">
                <a:solidFill>
                  <a:srgbClr val="00B0F0"/>
                </a:solidFill>
              </a:rPr>
              <a:t>(DRAFT)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33F890-B872-9231-2100-42C1B5EEC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8FA832-17A4-5FEA-C110-4C156676A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5C80E-2BFF-5519-8A07-B218BE5A4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FBC77-E6F2-9C24-F2A9-F21A8BDECEE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2814083"/>
            <a:ext cx="3856074" cy="18182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endParaRPr lang="en-US" sz="1600" spc="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z="130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pc="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9C03709-3DBB-2A14-FCC1-33D8586D7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785" y="920326"/>
            <a:ext cx="6586427" cy="3402260"/>
          </a:xfrm>
          <a:prstGeom prst="rect">
            <a:avLst/>
          </a:prstGeom>
        </p:spPr>
      </p:pic>
      <p:pic>
        <p:nvPicPr>
          <p:cNvPr id="19" name="Picture 1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A000874-CD6C-B33E-56A2-B842D86AA5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8784" y="3418787"/>
            <a:ext cx="6586427" cy="112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0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7568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Texas School Safety Center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txssc.txstate.edu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F952-AF3D-403F-9C88-4309BA8F1EF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pc="0" dirty="0"/>
              <a:t>Brian Clason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spc="0" dirty="0"/>
              <a:t>Associate Director, School Safety Readiness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pc="0" dirty="0"/>
              <a:t>Texas School Safety Center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spc="0" dirty="0"/>
              <a:t>bec111@txstate.edu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86561" y="3443814"/>
            <a:ext cx="8278536" cy="371212"/>
          </a:xfrm>
        </p:spPr>
        <p:txBody>
          <a:bodyPr/>
          <a:lstStyle/>
          <a:p>
            <a:r>
              <a:rPr lang="en-US" spc="0" dirty="0"/>
              <a:t>512-245-5861</a:t>
            </a:r>
          </a:p>
        </p:txBody>
      </p:sp>
    </p:spTree>
    <p:extLst>
      <p:ext uri="{BB962C8B-B14F-4D97-AF65-F5344CB8AC3E}">
        <p14:creationId xmlns:p14="http://schemas.microsoft.com/office/powerpoint/2010/main" val="3263343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832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1478</TotalTime>
  <Words>230</Words>
  <Application>Microsoft Office PowerPoint</Application>
  <PresentationFormat>On-screen Show (16:9)</PresentationFormat>
  <Paragraphs>69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Office 2013 - 2022 Theme</vt:lpstr>
      <vt:lpstr>PowerPoint Presentation</vt:lpstr>
      <vt:lpstr>What is a Multi-hazard Emergency Operations Plan?</vt:lpstr>
      <vt:lpstr>What is a Multi-hazard Emergency Operations Plan?</vt:lpstr>
      <vt:lpstr>What is a Multi-hazard Emergency Operations Plan?</vt:lpstr>
      <vt:lpstr>What is a Multi-hazard Emergency Operations Plan?</vt:lpstr>
      <vt:lpstr>SB 57 in the Basic Plan (DRAFT)</vt:lpstr>
      <vt:lpstr>TxSSC Guidance (DRAFT)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works in Information Services?</dc:title>
  <dc:creator>a a</dc:creator>
  <cp:lastModifiedBy>Matthew Dickens</cp:lastModifiedBy>
  <cp:revision>119</cp:revision>
  <dcterms:created xsi:type="dcterms:W3CDTF">2013-09-11T15:38:29Z</dcterms:created>
  <dcterms:modified xsi:type="dcterms:W3CDTF">2026-04-28T02:51:31Z</dcterms:modified>
</cp:coreProperties>
</file>